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62" r:id="rId3"/>
    <p:sldId id="263" r:id="rId4"/>
    <p:sldId id="257" r:id="rId5"/>
    <p:sldId id="264" r:id="rId6"/>
    <p:sldId id="259" r:id="rId7"/>
    <p:sldId id="265" r:id="rId8"/>
    <p:sldId id="266" r:id="rId9"/>
    <p:sldId id="268" r:id="rId10"/>
    <p:sldId id="258" r:id="rId11"/>
    <p:sldId id="267" r:id="rId12"/>
    <p:sldId id="269" r:id="rId13"/>
    <p:sldId id="260" r:id="rId14"/>
    <p:sldId id="292" r:id="rId15"/>
    <p:sldId id="261" r:id="rId16"/>
    <p:sldId id="284" r:id="rId17"/>
    <p:sldId id="285" r:id="rId18"/>
    <p:sldId id="286" r:id="rId19"/>
    <p:sldId id="288" r:id="rId20"/>
    <p:sldId id="289" r:id="rId21"/>
    <p:sldId id="290" r:id="rId22"/>
    <p:sldId id="294" r:id="rId23"/>
    <p:sldId id="275" r:id="rId24"/>
    <p:sldId id="270" r:id="rId25"/>
    <p:sldId id="291" r:id="rId26"/>
    <p:sldId id="276" r:id="rId27"/>
    <p:sldId id="274" r:id="rId28"/>
    <p:sldId id="293" r:id="rId29"/>
    <p:sldId id="277" r:id="rId30"/>
    <p:sldId id="278" r:id="rId31"/>
    <p:sldId id="279" r:id="rId32"/>
    <p:sldId id="281" r:id="rId33"/>
    <p:sldId id="28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385C3-6247-450D-A888-DDEB5AC4C1DD}" type="datetimeFigureOut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83ADE-148B-4390-ACF4-AFF05427F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44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83ADE-148B-4390-ACF4-AFF05427F2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5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1477-AB55-4DBE-8512-FC66D8989BA9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5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1707-6074-4ED1-B449-4EE02454385A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33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8DF-564F-4E39-B201-1A0B2B577248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96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64EF-ED57-4F6D-BCBC-1C0CE1AEB610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5814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B265427E-1568-4F48-8927-2BAA1022DF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6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9C37-8AD7-4C22-85CA-862DC27673C7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784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D46E6-4FEE-4FC1-B657-9A4A391317E0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40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1214-5EAD-414E-A6EB-7308DC5EB6DC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92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CCD9-A7C2-4A39-A340-E470B1771CF6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80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FB204-6731-4955-AC26-EE8DBAD787AA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0BF57-4F1A-4B6C-B23C-BA22E0333244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8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F953-092C-4A64-9317-474E0FBE9DC4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63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A4058-A4AB-4276-9323-BE22E933677C}" type="datetime1">
              <a:rPr lang="zh-CN" altLang="en-US" smtClean="0"/>
              <a:t>2015/3/4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5427E-1568-4F48-8927-2BAA1022D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53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plot.info/docs_5.0/gnuplot.pdf" TargetMode="External"/><Relationship Id="rId2" Type="http://schemas.openxmlformats.org/officeDocument/2006/relationships/hyperlink" Target="http://www.gnuplot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sciencenet.cn/blog-373392-535918.html" TargetMode="External"/><Relationship Id="rId4" Type="http://schemas.openxmlformats.org/officeDocument/2006/relationships/hyperlink" Target="http://www.baidu.com/link?url=2mSb4A857UiPCBUd6ha58FmSmtqMqoWyRrsh_PJN3Gk0F83BvxrNMqC5uFBQbU7MquYwe-EMalzBApcESS5H6NwP5xG8P1VgAgKrmxlHkhW&amp;wd=gnuplot&amp;issp=1&amp;f=8&amp;ie=utf-8&amp;tn=baiduhome_pg&amp;inputT=1862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/>
              <a:t>A Tutorial: Figure Plotting and graph Drawing for Research </a:t>
            </a:r>
            <a:r>
              <a:rPr lang="en-US" altLang="zh-CN" sz="4800" dirty="0"/>
              <a:t>P</a:t>
            </a:r>
            <a:r>
              <a:rPr lang="en-US" altLang="zh-CN" sz="4800" dirty="0" smtClean="0"/>
              <a:t>aper Writing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Yuchen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Sha</a:t>
            </a:r>
            <a:endParaRPr lang="en-US" altLang="zh-CN" dirty="0" smtClean="0"/>
          </a:p>
          <a:p>
            <a:r>
              <a:rPr lang="en-US" altLang="zh-CN" dirty="0" smtClean="0"/>
              <a:t>2015.3.4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340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Matlab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803484"/>
              </p:ext>
            </p:extLst>
          </p:nvPr>
        </p:nvGraphicFramePr>
        <p:xfrm>
          <a:off x="3696237" y="1690685"/>
          <a:ext cx="3902298" cy="422072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300766"/>
                <a:gridCol w="1300766"/>
                <a:gridCol w="1300766"/>
              </a:tblGrid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index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positive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negative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0.939271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0.00924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0.019522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0.003185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0.087878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0.012827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0.713771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0.012477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0.163637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0.002228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6.431667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9.75E-04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…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…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…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95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0.013153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5.25E-04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96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0.020021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5.07E-04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97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0.153359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0.005655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98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1.320311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3.60E-04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99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0.348785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5.06E-04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1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0.211157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0.007551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41" y="667906"/>
            <a:ext cx="720000" cy="720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8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Matlab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078357" cy="4351338"/>
          </a:xfrm>
        </p:spPr>
        <p:txBody>
          <a:bodyPr/>
          <a:lstStyle/>
          <a:p>
            <a:r>
              <a:rPr lang="en-US" altLang="zh-CN" dirty="0" smtClean="0"/>
              <a:t>Plot figure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Y-axis: Logarithmic </a:t>
            </a:r>
            <a:r>
              <a:rPr lang="en-US" altLang="zh-CN" sz="2400" dirty="0" smtClean="0"/>
              <a:t>scale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 smtClean="0"/>
              <a:t>Legand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Color, shape, line width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…</a:t>
            </a:r>
            <a:endParaRPr lang="en-US" altLang="zh-CN" dirty="0" smtClean="0"/>
          </a:p>
          <a:p>
            <a:r>
              <a:rPr lang="en-US" altLang="zh-CN" dirty="0" smtClean="0"/>
              <a:t>Save as eps</a:t>
            </a:r>
          </a:p>
          <a:p>
            <a:r>
              <a:rPr lang="en-US" altLang="zh-CN" dirty="0" smtClean="0"/>
              <a:t>(Crop)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56" y="1371797"/>
            <a:ext cx="5660548" cy="44494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16" y="1027906"/>
            <a:ext cx="7294628" cy="5020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94943"/>
            <a:ext cx="10058400" cy="5353189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9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Figure plotting</a:t>
            </a:r>
          </a:p>
          <a:p>
            <a:pPr lvl="1"/>
            <a:r>
              <a:rPr lang="en-US" altLang="zh-CN" dirty="0" smtClean="0"/>
              <a:t>Excel or PowerPoint</a:t>
            </a:r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b="1" dirty="0" err="1" smtClean="0"/>
              <a:t>Gnuplot</a:t>
            </a:r>
            <a:endParaRPr lang="en-US" altLang="zh-CN" b="1" dirty="0"/>
          </a:p>
          <a:p>
            <a:r>
              <a:rPr lang="en-US" altLang="zh-CN" dirty="0" smtClean="0"/>
              <a:t>Graph drawing</a:t>
            </a:r>
            <a:endParaRPr lang="en-US" altLang="zh-CN" dirty="0"/>
          </a:p>
          <a:p>
            <a:pPr lvl="1"/>
            <a:r>
              <a:rPr lang="en-US" altLang="zh-CN" dirty="0" err="1" smtClean="0"/>
              <a:t>Dia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Visio</a:t>
            </a:r>
          </a:p>
          <a:p>
            <a:r>
              <a:rPr lang="en-US" altLang="zh-CN" dirty="0" smtClean="0"/>
              <a:t>Other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84" y="3037115"/>
            <a:ext cx="551250" cy="540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b="1" dirty="0" err="1"/>
              <a:t>Gnuplot</a:t>
            </a:r>
            <a:r>
              <a:rPr lang="en-US" altLang="zh-CN" b="1" dirty="0"/>
              <a:t> </a:t>
            </a:r>
            <a:r>
              <a:rPr lang="en-US" altLang="zh-CN" dirty="0"/>
              <a:t>is a portable command-line driven graphing utility for Linux, OS/2, MS Windows, OSX, VMS, and many other platforms. 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source code is copyrighted but freely </a:t>
            </a:r>
            <a:r>
              <a:rPr lang="en-US" altLang="zh-CN" dirty="0" smtClean="0"/>
              <a:t>distributed. </a:t>
            </a:r>
          </a:p>
          <a:p>
            <a:r>
              <a:rPr lang="en-US" altLang="zh-CN" dirty="0" smtClean="0"/>
              <a:t>It </a:t>
            </a:r>
            <a:r>
              <a:rPr lang="en-US" altLang="zh-CN" dirty="0"/>
              <a:t>was originally created to allow scientists and students to visualize mathematical functions and data interactively, but has grown to support many non-interactive </a:t>
            </a:r>
            <a:r>
              <a:rPr lang="en-US" altLang="zh-CN" dirty="0" smtClean="0"/>
              <a:t>uses.</a:t>
            </a:r>
          </a:p>
          <a:p>
            <a:r>
              <a:rPr lang="en-US" altLang="zh-CN" dirty="0" smtClean="0"/>
              <a:t>Install </a:t>
            </a:r>
            <a:r>
              <a:rPr lang="en-US" altLang="zh-CN" dirty="0" smtClean="0"/>
              <a:t>and </a:t>
            </a:r>
            <a:r>
              <a:rPr lang="en-US" altLang="zh-CN" dirty="0" smtClean="0"/>
              <a:t>Run:</a:t>
            </a:r>
            <a:endParaRPr lang="en-US" altLang="zh-CN" dirty="0" smtClean="0"/>
          </a:p>
          <a:p>
            <a:r>
              <a:rPr lang="en-US" altLang="zh-CN" dirty="0" smtClean="0"/>
              <a:t>For Linux:</a:t>
            </a:r>
          </a:p>
          <a:p>
            <a:pPr lvl="1"/>
            <a:r>
              <a:rPr lang="en-US" altLang="zh-CN" dirty="0" smtClean="0"/>
              <a:t>Install by the command: apt-get install </a:t>
            </a:r>
            <a:r>
              <a:rPr lang="en-US" altLang="zh-CN" dirty="0" err="1" smtClean="0"/>
              <a:t>gnuplot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Run by the command 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gnuplot</a:t>
            </a:r>
            <a:r>
              <a:rPr lang="en-US" altLang="zh-CN" dirty="0" smtClean="0"/>
              <a:t>” </a:t>
            </a:r>
            <a:r>
              <a:rPr lang="en-US" altLang="zh-CN" dirty="0" smtClean="0"/>
              <a:t>and enter the </a:t>
            </a:r>
            <a:r>
              <a:rPr lang="en-US" altLang="zh-CN" dirty="0" err="1" smtClean="0"/>
              <a:t>gnuplot</a:t>
            </a:r>
            <a:r>
              <a:rPr lang="en-US" altLang="zh-CN" dirty="0" smtClean="0"/>
              <a:t> </a:t>
            </a:r>
            <a:r>
              <a:rPr lang="en-US" altLang="zh-CN" dirty="0" smtClean="0"/>
              <a:t>shell</a:t>
            </a:r>
          </a:p>
          <a:p>
            <a:r>
              <a:rPr lang="en-US" altLang="zh-CN" sz="2800" dirty="0" smtClean="0"/>
              <a:t>For Windows:</a:t>
            </a:r>
          </a:p>
          <a:p>
            <a:pPr lvl="1"/>
            <a:r>
              <a:rPr lang="en-US" altLang="zh-CN" sz="2400" dirty="0" smtClean="0"/>
              <a:t>Download the </a:t>
            </a:r>
            <a:r>
              <a:rPr lang="en-US" altLang="zh-CN" sz="2400" dirty="0" err="1" smtClean="0"/>
              <a:t>gnuplot</a:t>
            </a:r>
            <a:r>
              <a:rPr lang="en-US" altLang="zh-CN" sz="2400" dirty="0" smtClean="0"/>
              <a:t> zip file, unzip </a:t>
            </a:r>
            <a:r>
              <a:rPr lang="en-US" altLang="zh-CN" dirty="0" smtClean="0"/>
              <a:t>the file.</a:t>
            </a:r>
          </a:p>
          <a:p>
            <a:pPr lvl="1"/>
            <a:r>
              <a:rPr lang="en-US" altLang="zh-CN" dirty="0" smtClean="0"/>
              <a:t>In \</a:t>
            </a:r>
            <a:r>
              <a:rPr lang="en-US" altLang="zh-CN" dirty="0" err="1" smtClean="0"/>
              <a:t>gnuplot</a:t>
            </a:r>
            <a:r>
              <a:rPr lang="en-US" altLang="zh-CN" dirty="0" smtClean="0"/>
              <a:t>\bin, double click the file wgnuplot.exe</a:t>
            </a:r>
            <a:endParaRPr lang="en-US" altLang="zh-CN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Gnuplot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2207841"/>
            <a:ext cx="4988082" cy="2915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1930611"/>
            <a:ext cx="5981700" cy="3769979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Gnuplot</a:t>
            </a:r>
            <a:r>
              <a:rPr lang="en-US" altLang="zh-CN" dirty="0" smtClean="0"/>
              <a:t>: commands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All the parameters of commands in </a:t>
            </a:r>
            <a:r>
              <a:rPr lang="en-US" altLang="zh-CN" dirty="0" err="1" smtClean="0"/>
              <a:t>gnuplot</a:t>
            </a:r>
            <a:r>
              <a:rPr lang="en-US" altLang="zh-CN" dirty="0" smtClean="0"/>
              <a:t> are set by command </a:t>
            </a:r>
            <a:r>
              <a:rPr lang="en-US" altLang="zh-CN" b="1" dirty="0" smtClean="0"/>
              <a:t>set.</a:t>
            </a:r>
            <a:endParaRPr lang="fr-FR" altLang="zh-CN" dirty="0"/>
          </a:p>
          <a:p>
            <a:pPr lvl="1"/>
            <a:r>
              <a:rPr lang="en-US" altLang="zh-CN" dirty="0" smtClean="0"/>
              <a:t>set </a:t>
            </a:r>
            <a:r>
              <a:rPr lang="en-US" altLang="zh-CN" dirty="0"/>
              <a:t>terminal postscript eps color solid linewidth 2 "Helvetica" 20</a:t>
            </a:r>
            <a:endParaRPr lang="en-US" altLang="zh-CN" dirty="0"/>
          </a:p>
          <a:p>
            <a:pPr lvl="1"/>
            <a:r>
              <a:rPr lang="fr-FR" altLang="zh-CN" dirty="0"/>
              <a:t>set term pdfcairo font “sans,12 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set </a:t>
            </a:r>
            <a:r>
              <a:rPr lang="en-US" altLang="zh-CN" dirty="0" err="1"/>
              <a:t>xrange</a:t>
            </a:r>
            <a:r>
              <a:rPr lang="en-US" altLang="zh-CN" dirty="0"/>
              <a:t> [-1:1</a:t>
            </a:r>
            <a:r>
              <a:rPr lang="en-US" altLang="zh-CN" dirty="0" smtClean="0"/>
              <a:t>]</a:t>
            </a:r>
            <a:endParaRPr lang="fr-FR" altLang="zh-CN" b="1" dirty="0" smtClean="0"/>
          </a:p>
          <a:p>
            <a:r>
              <a:rPr lang="en-US" altLang="zh-CN" dirty="0"/>
              <a:t>There are four </a:t>
            </a:r>
            <a:r>
              <a:rPr lang="en-US" altLang="zh-CN" dirty="0" err="1"/>
              <a:t>gnuplot</a:t>
            </a:r>
            <a:r>
              <a:rPr lang="en-US" altLang="zh-CN" dirty="0"/>
              <a:t> commands which actually create a plot: </a:t>
            </a:r>
            <a:r>
              <a:rPr lang="en-US" altLang="zh-CN" b="1" dirty="0"/>
              <a:t>plot</a:t>
            </a:r>
            <a:r>
              <a:rPr lang="en-US" altLang="zh-CN" dirty="0"/>
              <a:t>, </a:t>
            </a:r>
            <a:r>
              <a:rPr lang="en-US" altLang="zh-CN" b="1" dirty="0" err="1"/>
              <a:t>splot</a:t>
            </a:r>
            <a:r>
              <a:rPr lang="en-US" altLang="zh-CN" dirty="0"/>
              <a:t>, </a:t>
            </a:r>
            <a:r>
              <a:rPr lang="en-US" altLang="zh-CN" b="1" dirty="0" err="1"/>
              <a:t>replot</a:t>
            </a:r>
            <a:r>
              <a:rPr lang="en-US" altLang="zh-CN" dirty="0"/>
              <a:t>, and </a:t>
            </a:r>
            <a:r>
              <a:rPr lang="en-US" altLang="zh-CN" b="1" dirty="0"/>
              <a:t>refresh</a:t>
            </a:r>
            <a:r>
              <a:rPr lang="en-US" altLang="zh-CN" dirty="0"/>
              <a:t>. </a:t>
            </a:r>
            <a:r>
              <a:rPr lang="en-US" altLang="zh-CN" dirty="0" smtClean="0"/>
              <a:t>Plot generates </a:t>
            </a:r>
            <a:r>
              <a:rPr lang="en-US" altLang="zh-CN" dirty="0"/>
              <a:t>2D plots, </a:t>
            </a:r>
            <a:r>
              <a:rPr lang="en-US" altLang="zh-CN" dirty="0" err="1"/>
              <a:t>splot</a:t>
            </a:r>
            <a:r>
              <a:rPr lang="en-US" altLang="zh-CN" dirty="0"/>
              <a:t> generates 3D </a:t>
            </a:r>
            <a:r>
              <a:rPr lang="en-US" altLang="zh-CN" dirty="0" smtClean="0"/>
              <a:t>plots, </a:t>
            </a:r>
            <a:r>
              <a:rPr lang="en-US" altLang="zh-CN" dirty="0"/>
              <a:t>and </a:t>
            </a:r>
            <a:r>
              <a:rPr lang="en-US" altLang="zh-CN" dirty="0" err="1"/>
              <a:t>replot</a:t>
            </a:r>
            <a:r>
              <a:rPr lang="en-US" altLang="zh-CN" dirty="0"/>
              <a:t> appends </a:t>
            </a:r>
            <a:r>
              <a:rPr lang="en-US" altLang="zh-CN" dirty="0" smtClean="0"/>
              <a:t>its arguments </a:t>
            </a:r>
            <a:r>
              <a:rPr lang="en-US" altLang="zh-CN" dirty="0"/>
              <a:t>to the previous plot or </a:t>
            </a:r>
            <a:r>
              <a:rPr lang="en-US" altLang="zh-CN" dirty="0" err="1"/>
              <a:t>splot</a:t>
            </a:r>
            <a:r>
              <a:rPr lang="en-US" altLang="zh-CN" dirty="0"/>
              <a:t> and executes the </a:t>
            </a:r>
            <a:r>
              <a:rPr lang="en-US" altLang="zh-CN" dirty="0" err="1"/>
              <a:t>modied</a:t>
            </a:r>
            <a:r>
              <a:rPr lang="en-US" altLang="zh-CN" dirty="0"/>
              <a:t> command. </a:t>
            </a:r>
            <a:r>
              <a:rPr lang="en-US" altLang="zh-CN" dirty="0" smtClean="0"/>
              <a:t>Refresh </a:t>
            </a:r>
            <a:r>
              <a:rPr lang="en-US" altLang="zh-CN" dirty="0" err="1"/>
              <a:t>reexecutes</a:t>
            </a:r>
            <a:r>
              <a:rPr lang="en-US" altLang="zh-CN" dirty="0"/>
              <a:t> </a:t>
            </a:r>
            <a:r>
              <a:rPr lang="en-US" altLang="zh-CN" dirty="0" smtClean="0"/>
              <a:t>the previous </a:t>
            </a:r>
            <a:r>
              <a:rPr lang="en-US" altLang="zh-CN" dirty="0"/>
              <a:t>plot or </a:t>
            </a:r>
            <a:r>
              <a:rPr lang="en-US" altLang="zh-CN" dirty="0" err="1"/>
              <a:t>splot</a:t>
            </a:r>
            <a:r>
              <a:rPr lang="en-US" altLang="zh-CN" dirty="0"/>
              <a:t> command using previously stored data rather than rereading data from a </a:t>
            </a:r>
            <a:r>
              <a:rPr lang="en-US" altLang="zh-CN" dirty="0" smtClean="0"/>
              <a:t>file.</a:t>
            </a:r>
          </a:p>
          <a:p>
            <a:r>
              <a:rPr lang="en-US" altLang="zh-CN" b="1" dirty="0"/>
              <a:t>u</a:t>
            </a:r>
            <a:r>
              <a:rPr lang="en-US" altLang="zh-CN" b="1" dirty="0" smtClean="0"/>
              <a:t>sing</a:t>
            </a:r>
            <a:r>
              <a:rPr lang="en-US" altLang="zh-CN" dirty="0" smtClean="0"/>
              <a:t>: predict the data while plotting</a:t>
            </a:r>
          </a:p>
          <a:p>
            <a:pPr lvl="1"/>
            <a:r>
              <a:rPr lang="en-US" altLang="zh-CN" dirty="0"/>
              <a:t>using </a:t>
            </a:r>
            <a:r>
              <a:rPr lang="en-US" altLang="zh-CN" dirty="0" smtClean="0"/>
              <a:t>1:2: the first column as x-coordinate and the second as y-coordinate.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06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Gnuplot</a:t>
            </a:r>
            <a:r>
              <a:rPr lang="en-US" altLang="zh-CN" dirty="0" smtClean="0"/>
              <a:t>: mathematical expression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general, any mathematical expression accepted by C, FORTRAN, Pascal, or BASIC is valid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Complex constants are expressed as </a:t>
            </a:r>
            <a:r>
              <a:rPr lang="en-US" altLang="zh-CN" dirty="0" smtClean="0"/>
              <a:t>{&lt;</a:t>
            </a:r>
            <a:r>
              <a:rPr lang="en-US" altLang="zh-CN" dirty="0"/>
              <a:t>real&gt;,&lt;</a:t>
            </a:r>
            <a:r>
              <a:rPr lang="en-US" altLang="zh-CN" dirty="0" err="1"/>
              <a:t>imag</a:t>
            </a:r>
            <a:r>
              <a:rPr lang="en-US" altLang="zh-CN" dirty="0" smtClean="0"/>
              <a:t>&gt;}, </a:t>
            </a:r>
            <a:r>
              <a:rPr lang="en-US" altLang="zh-CN" dirty="0"/>
              <a:t>where &lt;real&gt; and &lt;</a:t>
            </a:r>
            <a:r>
              <a:rPr lang="en-US" altLang="zh-CN" dirty="0" err="1"/>
              <a:t>imag</a:t>
            </a:r>
            <a:r>
              <a:rPr lang="en-US" altLang="zh-CN" dirty="0"/>
              <a:t>&gt; must be </a:t>
            </a:r>
            <a:r>
              <a:rPr lang="en-US" altLang="zh-CN" dirty="0" smtClean="0"/>
              <a:t>numerical constants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447" y="3673902"/>
            <a:ext cx="3182842" cy="27281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0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3677"/>
            <a:ext cx="4529465" cy="2599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78" y="1825625"/>
            <a:ext cx="5857522" cy="41305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Gnuplot</a:t>
            </a:r>
            <a:r>
              <a:rPr lang="en-US" altLang="zh-CN" dirty="0" smtClean="0"/>
              <a:t>: a simple plotting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simple1.eps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846231" y="1854269"/>
            <a:ext cx="8587208" cy="1644940"/>
            <a:chOff x="2846231" y="1854269"/>
            <a:chExt cx="8587208" cy="1644940"/>
          </a:xfrm>
        </p:grpSpPr>
        <p:sp>
          <p:nvSpPr>
            <p:cNvPr id="11" name="线形标注 1 10"/>
            <p:cNvSpPr/>
            <p:nvPr/>
          </p:nvSpPr>
          <p:spPr>
            <a:xfrm>
              <a:off x="5496278" y="1854269"/>
              <a:ext cx="5937161" cy="1644940"/>
            </a:xfrm>
            <a:prstGeom prst="borderCallout1">
              <a:avLst>
                <a:gd name="adj1" fmla="val 52416"/>
                <a:gd name="adj2" fmla="val -5513"/>
                <a:gd name="adj3" fmla="val 66307"/>
                <a:gd name="adj4" fmla="val -38333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dirty="0" err="1"/>
                <a:t>Gnuplot</a:t>
              </a:r>
              <a:r>
                <a:rPr lang="en-US" altLang="zh-CN" dirty="0"/>
                <a:t> supports many different graphics devices. The default terminal is “</a:t>
              </a:r>
              <a:r>
                <a:rPr lang="en-US" altLang="zh-CN" dirty="0" err="1"/>
                <a:t>wxt</a:t>
              </a:r>
              <a:r>
                <a:rPr lang="en-US" altLang="zh-CN" dirty="0"/>
                <a:t>” which means </a:t>
              </a:r>
              <a:r>
                <a:rPr lang="en-US" altLang="zh-CN" dirty="0" smtClean="0"/>
                <a:t> the output is directly  shown in </a:t>
              </a:r>
              <a:r>
                <a:rPr lang="en-US" altLang="zh-CN" dirty="0"/>
                <a:t>computer screen.</a:t>
              </a:r>
            </a:p>
            <a:p>
              <a:r>
                <a:rPr lang="en-US" altLang="zh-CN" dirty="0"/>
                <a:t>Use </a:t>
              </a:r>
              <a:r>
                <a:rPr lang="en-US" altLang="zh-CN" b="1" dirty="0"/>
                <a:t>set terminal </a:t>
              </a:r>
              <a:r>
                <a:rPr lang="en-US" altLang="zh-CN" dirty="0"/>
                <a:t>to tell </a:t>
              </a:r>
              <a:r>
                <a:rPr lang="en-US" altLang="zh-CN" dirty="0" err="1"/>
                <a:t>gnuplot</a:t>
              </a:r>
              <a:r>
                <a:rPr lang="en-US" altLang="zh-CN" dirty="0"/>
                <a:t> what kind of </a:t>
              </a:r>
              <a:r>
                <a:rPr lang="en-US" altLang="zh-CN" dirty="0" smtClean="0"/>
                <a:t>output to </a:t>
              </a:r>
              <a:r>
                <a:rPr lang="en-US" altLang="zh-CN" dirty="0"/>
                <a:t>generate. Use </a:t>
              </a:r>
              <a:r>
                <a:rPr lang="en-US" altLang="zh-CN" b="1" dirty="0"/>
                <a:t>set output </a:t>
              </a:r>
              <a:r>
                <a:rPr lang="en-US" altLang="zh-CN" dirty="0"/>
                <a:t>to redirect that output to a file or device.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846231" y="2963677"/>
              <a:ext cx="515155" cy="2302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73217" y="3193961"/>
            <a:ext cx="6921690" cy="2369711"/>
            <a:chOff x="4373217" y="3193961"/>
            <a:chExt cx="6921690" cy="2369711"/>
          </a:xfrm>
        </p:grpSpPr>
        <p:sp>
          <p:nvSpPr>
            <p:cNvPr id="14" name="矩形 13"/>
            <p:cNvSpPr/>
            <p:nvPr/>
          </p:nvSpPr>
          <p:spPr>
            <a:xfrm>
              <a:off x="4373217" y="3193961"/>
              <a:ext cx="821635" cy="1985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线形标注 2 14"/>
            <p:cNvSpPr/>
            <p:nvPr/>
          </p:nvSpPr>
          <p:spPr>
            <a:xfrm>
              <a:off x="5634809" y="4000551"/>
              <a:ext cx="5660098" cy="156312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4794"/>
                <a:gd name="adj5" fmla="val -31626"/>
                <a:gd name="adj6" fmla="val -17869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Many </a:t>
              </a:r>
              <a:r>
                <a:rPr lang="en-US" altLang="zh-CN" dirty="0">
                  <a:solidFill>
                    <a:schemeClr val="tx1"/>
                  </a:solidFill>
                </a:rPr>
                <a:t>terminal types support </a:t>
              </a:r>
              <a:r>
                <a:rPr lang="en-US" altLang="zh-CN" b="1" dirty="0">
                  <a:solidFill>
                    <a:schemeClr val="tx1"/>
                  </a:solidFill>
                </a:rPr>
                <a:t>an enhanced text mode </a:t>
              </a:r>
              <a:r>
                <a:rPr lang="en-US" altLang="zh-CN" dirty="0">
                  <a:solidFill>
                    <a:schemeClr val="tx1"/>
                  </a:solidFill>
                </a:rPr>
                <a:t>in which additional formatting information is embedded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in the text string. 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r>
                <a:rPr lang="en-US" altLang="zh-CN" dirty="0" smtClean="0">
                  <a:solidFill>
                    <a:schemeClr val="tx1"/>
                  </a:solidFill>
                </a:rPr>
                <a:t>For </a:t>
              </a:r>
              <a:r>
                <a:rPr lang="en-US" altLang="zh-CN" dirty="0">
                  <a:solidFill>
                    <a:schemeClr val="tx1"/>
                  </a:solidFill>
                </a:rPr>
                <a:t>example, "x^2" will write x-squared as we are used to seeing it, with a superscript</a:t>
              </a:r>
            </a:p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69774" y="4731026"/>
            <a:ext cx="3697890" cy="1600876"/>
            <a:chOff x="1669774" y="4731026"/>
            <a:chExt cx="3697890" cy="1600876"/>
          </a:xfrm>
        </p:grpSpPr>
        <p:sp>
          <p:nvSpPr>
            <p:cNvPr id="18" name="矩形 17"/>
            <p:cNvSpPr/>
            <p:nvPr/>
          </p:nvSpPr>
          <p:spPr>
            <a:xfrm>
              <a:off x="1669774" y="4731026"/>
              <a:ext cx="2372139" cy="1590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线形标注 1 18"/>
            <p:cNvSpPr/>
            <p:nvPr/>
          </p:nvSpPr>
          <p:spPr>
            <a:xfrm>
              <a:off x="3537959" y="5469061"/>
              <a:ext cx="1829705" cy="862841"/>
            </a:xfrm>
            <a:prstGeom prst="borderCallout1">
              <a:avLst>
                <a:gd name="adj1" fmla="val 18750"/>
                <a:gd name="adj2" fmla="val -8333"/>
                <a:gd name="adj3" fmla="val -61054"/>
                <a:gd name="adj4" fmla="val -37333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Set the file name of output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8199" y="5115339"/>
            <a:ext cx="2699759" cy="1311779"/>
            <a:chOff x="838199" y="5115339"/>
            <a:chExt cx="2699759" cy="1311779"/>
          </a:xfrm>
        </p:grpSpPr>
        <p:sp>
          <p:nvSpPr>
            <p:cNvPr id="21" name="矩形 20"/>
            <p:cNvSpPr/>
            <p:nvPr/>
          </p:nvSpPr>
          <p:spPr>
            <a:xfrm>
              <a:off x="1669774" y="5115339"/>
              <a:ext cx="1060174" cy="1722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线形标注 1 21"/>
            <p:cNvSpPr/>
            <p:nvPr/>
          </p:nvSpPr>
          <p:spPr>
            <a:xfrm>
              <a:off x="838199" y="5956188"/>
              <a:ext cx="2699759" cy="470930"/>
            </a:xfrm>
            <a:prstGeom prst="borderCallout1">
              <a:avLst>
                <a:gd name="adj1" fmla="val -12995"/>
                <a:gd name="adj2" fmla="val 62453"/>
                <a:gd name="adj3" fmla="val -128815"/>
                <a:gd name="adj4" fmla="val 62649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Tell </a:t>
              </a:r>
              <a:r>
                <a:rPr lang="en-US" altLang="zh-CN" dirty="0" err="1" smtClean="0">
                  <a:solidFill>
                    <a:schemeClr val="tx1"/>
                  </a:solidFill>
                </a:rPr>
                <a:t>gnuplot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 that the output has finished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5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Gnuplot</a:t>
            </a:r>
            <a:r>
              <a:rPr lang="en-US" altLang="zh-CN" dirty="0"/>
              <a:t>: a simple plotting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simple2.eps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9" y="2789329"/>
            <a:ext cx="7297645" cy="26841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53" y="334208"/>
            <a:ext cx="2965147" cy="2090939"/>
          </a:xfrm>
          <a:prstGeom prst="rect">
            <a:avLst/>
          </a:prstGeom>
        </p:spPr>
      </p:pic>
      <p:sp>
        <p:nvSpPr>
          <p:cNvPr id="9" name="线形标注 2 8"/>
          <p:cNvSpPr/>
          <p:nvPr/>
        </p:nvSpPr>
        <p:spPr>
          <a:xfrm>
            <a:off x="3816626" y="3326296"/>
            <a:ext cx="1603513" cy="5798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499"/>
              <a:gd name="adj6" fmla="val -7013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Set main scale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线形标注 2 9"/>
          <p:cNvSpPr/>
          <p:nvPr/>
        </p:nvSpPr>
        <p:spPr>
          <a:xfrm>
            <a:off x="3816625" y="3551583"/>
            <a:ext cx="1603513" cy="5798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499"/>
              <a:gd name="adj6" fmla="val -7013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Set minor scale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3764"/>
            <a:ext cx="5760000" cy="4030034"/>
          </a:xfrm>
          <a:prstGeom prst="rect">
            <a:avLst/>
          </a:prstGeom>
        </p:spPr>
      </p:pic>
      <p:sp>
        <p:nvSpPr>
          <p:cNvPr id="12" name="线形标注 2 11"/>
          <p:cNvSpPr/>
          <p:nvPr/>
        </p:nvSpPr>
        <p:spPr>
          <a:xfrm>
            <a:off x="4040256" y="5574892"/>
            <a:ext cx="4479236" cy="5798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0612"/>
              <a:gd name="adj6" fmla="val -4172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set </a:t>
            </a:r>
            <a:r>
              <a:rPr lang="en-US" altLang="zh-CN" b="1" dirty="0" err="1" smtClean="0">
                <a:solidFill>
                  <a:schemeClr val="tx1"/>
                </a:solidFill>
              </a:rPr>
              <a:t>xtics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sets the scale. It contains 3 parts: the label, the position and the rank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线形标注 2 12"/>
          <p:cNvSpPr/>
          <p:nvPr/>
        </p:nvSpPr>
        <p:spPr>
          <a:xfrm>
            <a:off x="3805031" y="5978249"/>
            <a:ext cx="4490830" cy="579841"/>
          </a:xfrm>
          <a:prstGeom prst="borderCallout2">
            <a:avLst>
              <a:gd name="adj1" fmla="val 18750"/>
              <a:gd name="adj2" fmla="val -8333"/>
              <a:gd name="adj3" fmla="val 16465"/>
              <a:gd name="adj4" fmla="val -15611"/>
              <a:gd name="adj5" fmla="val -198327"/>
              <a:gd name="adj6" fmla="val -388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Min, step  size, max.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9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2" grpId="2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 smtClean="0"/>
              <a:t>linetype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linewidth </a:t>
            </a:r>
          </a:p>
          <a:p>
            <a:r>
              <a:rPr lang="en-US" altLang="zh-CN" dirty="0" err="1" smtClean="0"/>
              <a:t>linecolor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pointtype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pointsize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Gnuplot</a:t>
            </a:r>
            <a:r>
              <a:rPr lang="en-US" altLang="zh-CN" dirty="0" smtClean="0"/>
              <a:t>: line style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4740"/>
            <a:ext cx="6640434" cy="160734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62" y="1423856"/>
            <a:ext cx="6247619" cy="4580952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6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Gnuplot</a:t>
            </a:r>
            <a:r>
              <a:rPr lang="en-US" altLang="zh-CN" dirty="0"/>
              <a:t>: line style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8882"/>
            <a:ext cx="5974926" cy="43810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24"/>
          <a:stretch/>
        </p:blipFill>
        <p:spPr>
          <a:xfrm>
            <a:off x="99763" y="1478882"/>
            <a:ext cx="5926958" cy="416179"/>
          </a:xfrm>
          <a:prstGeom prst="rect">
            <a:avLst/>
          </a:prstGeom>
        </p:spPr>
      </p:pic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538855"/>
              </p:ext>
            </p:extLst>
          </p:nvPr>
        </p:nvGraphicFramePr>
        <p:xfrm>
          <a:off x="1876463" y="3055846"/>
          <a:ext cx="2077345" cy="3293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6837"/>
                <a:gridCol w="1430508"/>
              </a:tblGrid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u="none" strike="noStrike" dirty="0">
                          <a:effectLst/>
                        </a:rPr>
                        <a:t>Month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u="none" strike="noStrike" dirty="0" smtClean="0">
                          <a:effectLst/>
                        </a:rPr>
                        <a:t>Precipitation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5.1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10.2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25.4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27.9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71.1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175.3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182.9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48.3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17.8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5.1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14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</a:rPr>
                        <a:t>2.5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66"/>
          <a:stretch/>
        </p:blipFill>
        <p:spPr>
          <a:xfrm>
            <a:off x="99763" y="1912598"/>
            <a:ext cx="5926958" cy="109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4" y="3414144"/>
            <a:ext cx="4012655" cy="294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9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5" y="1690688"/>
            <a:ext cx="5735950" cy="21697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5" y="4409594"/>
            <a:ext cx="5735950" cy="21276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542" y="2234682"/>
            <a:ext cx="4763459" cy="37443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6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Gnuplot</a:t>
            </a:r>
            <a:r>
              <a:rPr lang="en-US" altLang="zh-CN" dirty="0" smtClean="0"/>
              <a:t>: my plot(1)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0474"/>
            <a:ext cx="4867141" cy="4794116"/>
          </a:xfrm>
        </p:spPr>
        <p:txBody>
          <a:bodyPr>
            <a:no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cd “E:\\study\\pre”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plot “data” using 2:xticlabels(1) with histogram, ‘’ using 3:xticlabels(1) with histogram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</a:t>
            </a:r>
            <a:r>
              <a:rPr lang="en-US" altLang="zh-CN" sz="1400" dirty="0" err="1" smtClean="0"/>
              <a:t>logscale</a:t>
            </a:r>
            <a:r>
              <a:rPr lang="en-US" altLang="zh-CN" sz="1400" dirty="0" smtClean="0"/>
              <a:t> y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</a:t>
            </a:r>
            <a:r>
              <a:rPr lang="en-US" altLang="zh-CN" sz="1400" dirty="0" err="1" smtClean="0"/>
              <a:t>xlabel</a:t>
            </a:r>
            <a:r>
              <a:rPr lang="en-US" altLang="zh-CN" sz="1400" dirty="0" smtClean="0"/>
              <a:t> “pattern”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</a:t>
            </a:r>
            <a:r>
              <a:rPr lang="en-US" altLang="zh-CN" sz="1400" dirty="0" err="1" smtClean="0"/>
              <a:t>ylabel</a:t>
            </a:r>
            <a:r>
              <a:rPr lang="en-US" altLang="zh-CN" sz="1400" dirty="0" smtClean="0"/>
              <a:t> “</a:t>
            </a:r>
            <a:r>
              <a:rPr lang="en-US" altLang="zh-CN" sz="1400" dirty="0" err="1" smtClean="0"/>
              <a:t>freq</a:t>
            </a:r>
            <a:r>
              <a:rPr lang="en-US" altLang="zh-CN" sz="1400" dirty="0" smtClean="0"/>
              <a:t>”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</a:t>
            </a:r>
            <a:r>
              <a:rPr lang="en-US" altLang="zh-CN" sz="1400" dirty="0" err="1" smtClean="0"/>
              <a:t>ytics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nomirror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/>
              <a:t>&gt; set format y “%H”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style histogram clustered gap 2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style fill solid 0.5 border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</a:t>
            </a:r>
            <a:r>
              <a:rPr lang="en-US" altLang="zh-CN" sz="1400" dirty="0" err="1" smtClean="0"/>
              <a:t>xtics</a:t>
            </a:r>
            <a:r>
              <a:rPr lang="en-US" altLang="zh-CN" sz="1400" dirty="0" smtClean="0"/>
              <a:t> rotate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</a:t>
            </a:r>
            <a:r>
              <a:rPr lang="en-US" altLang="zh-CN" sz="1400" dirty="0" err="1" smtClean="0"/>
              <a:t>replot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y2range [0:1]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</a:t>
            </a:r>
            <a:r>
              <a:rPr lang="en-US" altLang="zh-CN" sz="1400" dirty="0"/>
              <a:t>y2label “ratio</a:t>
            </a:r>
            <a:r>
              <a:rPr lang="en-US" altLang="zh-CN" sz="1400" dirty="0" smtClean="0"/>
              <a:t>”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set y2tics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&gt;  </a:t>
            </a:r>
            <a:r>
              <a:rPr lang="en-US" altLang="zh-CN" sz="1400" dirty="0"/>
              <a:t>plot "data" using 2:xticlabels(1) with </a:t>
            </a:r>
            <a:r>
              <a:rPr lang="en-US" altLang="zh-CN" sz="1400" dirty="0" smtClean="0"/>
              <a:t>histogram title “distinct pairs”, </a:t>
            </a:r>
            <a:r>
              <a:rPr lang="en-US" altLang="zh-CN" sz="1400" dirty="0"/>
              <a:t>‘’ using </a:t>
            </a:r>
            <a:r>
              <a:rPr lang="en-US" altLang="zh-CN" sz="1400" dirty="0" smtClean="0"/>
              <a:t>3:xticlabels(1) </a:t>
            </a:r>
            <a:r>
              <a:rPr lang="en-US" altLang="zh-CN" sz="1400" dirty="0"/>
              <a:t>with </a:t>
            </a:r>
            <a:r>
              <a:rPr lang="en-US" altLang="zh-CN" sz="1400" dirty="0" smtClean="0"/>
              <a:t>histogram title “all pairs”, ‘’ using 4:xticlabels(1) with lines axis x1y2 </a:t>
            </a:r>
            <a:r>
              <a:rPr lang="en-US" altLang="zh-CN" sz="1400" dirty="0" err="1" smtClean="0"/>
              <a:t>lc</a:t>
            </a:r>
            <a:r>
              <a:rPr lang="en-US" altLang="zh-CN" sz="1400" dirty="0" smtClean="0"/>
              <a:t> -1 title “ratio”</a:t>
            </a:r>
            <a:endParaRPr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63" y="1421859"/>
            <a:ext cx="6247619" cy="4580952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5" y="1942448"/>
            <a:ext cx="6438095" cy="38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63" y="1417056"/>
            <a:ext cx="6247619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5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Gnuplot</a:t>
            </a:r>
            <a:r>
              <a:rPr lang="en-US" altLang="zh-CN" dirty="0" smtClean="0"/>
              <a:t>: my plot(2)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9991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&gt; cd </a:t>
            </a:r>
            <a:r>
              <a:rPr lang="en-US" altLang="zh-CN" dirty="0"/>
              <a:t>"E:\\study\\</a:t>
            </a:r>
            <a:r>
              <a:rPr lang="en-US" altLang="zh-CN" dirty="0" smtClean="0"/>
              <a:t>pre”</a:t>
            </a:r>
          </a:p>
          <a:p>
            <a:r>
              <a:rPr lang="en-US" altLang="zh-CN" dirty="0" smtClean="0"/>
              <a:t>&gt; set </a:t>
            </a:r>
            <a:r>
              <a:rPr lang="en-US" altLang="zh-CN" dirty="0" err="1" smtClean="0"/>
              <a:t>logscale</a:t>
            </a:r>
            <a:r>
              <a:rPr lang="en-US" altLang="zh-CN" dirty="0" smtClean="0"/>
              <a:t> y</a:t>
            </a:r>
          </a:p>
          <a:p>
            <a:r>
              <a:rPr lang="en-US" altLang="zh-CN" dirty="0"/>
              <a:t>&gt; plot "data2" using 1 with points </a:t>
            </a:r>
            <a:r>
              <a:rPr lang="en-US" altLang="zh-CN" dirty="0" err="1"/>
              <a:t>pt</a:t>
            </a:r>
            <a:r>
              <a:rPr lang="en-US" altLang="zh-CN" dirty="0"/>
              <a:t> 4 title "positive </a:t>
            </a:r>
            <a:r>
              <a:rPr lang="en-US" altLang="zh-CN" dirty="0" smtClean="0"/>
              <a:t>data”  , '‘’using </a:t>
            </a:r>
            <a:r>
              <a:rPr lang="en-US" altLang="zh-CN" dirty="0"/>
              <a:t>2 with points </a:t>
            </a:r>
            <a:r>
              <a:rPr lang="en-US" altLang="zh-CN" dirty="0" err="1"/>
              <a:t>pt</a:t>
            </a:r>
            <a:r>
              <a:rPr lang="en-US" altLang="zh-CN" dirty="0"/>
              <a:t> 6 title "negative </a:t>
            </a:r>
            <a:r>
              <a:rPr lang="en-US" altLang="zh-CN" dirty="0" smtClean="0"/>
              <a:t>data</a:t>
            </a:r>
            <a:r>
              <a:rPr lang="en-US" altLang="zh-CN" dirty="0"/>
              <a:t>", 0.01 with lines </a:t>
            </a:r>
            <a:r>
              <a:rPr lang="en-US" altLang="zh-CN" dirty="0" err="1"/>
              <a:t>lc</a:t>
            </a:r>
            <a:r>
              <a:rPr lang="en-US" altLang="zh-CN" dirty="0"/>
              <a:t> 7 </a:t>
            </a:r>
            <a:r>
              <a:rPr lang="en-US" altLang="zh-CN" dirty="0" err="1"/>
              <a:t>lw</a:t>
            </a:r>
            <a:r>
              <a:rPr lang="en-US" altLang="zh-CN" dirty="0"/>
              <a:t> 3 title </a:t>
            </a:r>
            <a:r>
              <a:rPr lang="en-US" altLang="zh-CN" dirty="0" smtClean="0"/>
              <a:t>"“</a:t>
            </a:r>
          </a:p>
          <a:p>
            <a:r>
              <a:rPr lang="en-US" altLang="zh-CN" dirty="0" smtClean="0"/>
              <a:t>&gt; set </a:t>
            </a:r>
            <a:r>
              <a:rPr lang="en-US" altLang="zh-CN" dirty="0"/>
              <a:t>key center at </a:t>
            </a:r>
            <a:r>
              <a:rPr lang="en-US" altLang="zh-CN" dirty="0" smtClean="0"/>
              <a:t>40,0.000006</a:t>
            </a:r>
          </a:p>
          <a:p>
            <a:r>
              <a:rPr lang="en-US" altLang="zh-CN" dirty="0"/>
              <a:t>&gt; set </a:t>
            </a:r>
            <a:r>
              <a:rPr lang="en-US" altLang="zh-CN" dirty="0" err="1"/>
              <a:t>xlabel</a:t>
            </a:r>
            <a:r>
              <a:rPr lang="en-US" altLang="zh-CN" dirty="0"/>
              <a:t> "</a:t>
            </a:r>
            <a:r>
              <a:rPr lang="en-US" altLang="zh-CN" dirty="0" smtClean="0"/>
              <a:t>Causality”</a:t>
            </a:r>
          </a:p>
          <a:p>
            <a:r>
              <a:rPr lang="en-US" altLang="zh-CN" dirty="0"/>
              <a:t>&gt; set </a:t>
            </a:r>
            <a:r>
              <a:rPr lang="en-US" altLang="zh-CN" dirty="0" err="1"/>
              <a:t>ylabel</a:t>
            </a:r>
            <a:r>
              <a:rPr lang="en-US" altLang="zh-CN" dirty="0"/>
              <a:t> "</a:t>
            </a:r>
            <a:r>
              <a:rPr lang="en-US" altLang="zh-CN" dirty="0" smtClean="0"/>
              <a:t>Index”</a:t>
            </a:r>
          </a:p>
          <a:p>
            <a:r>
              <a:rPr lang="en-US" altLang="zh-CN" dirty="0"/>
              <a:t>&gt; set format y "%</a:t>
            </a:r>
            <a:r>
              <a:rPr lang="en-US" altLang="zh-CN" dirty="0" smtClean="0"/>
              <a:t>H”</a:t>
            </a:r>
          </a:p>
          <a:p>
            <a:r>
              <a:rPr lang="en-US" altLang="zh-CN" dirty="0" smtClean="0"/>
              <a:t>&gt; </a:t>
            </a:r>
            <a:r>
              <a:rPr lang="en-US" altLang="zh-CN" dirty="0" err="1" smtClean="0"/>
              <a:t>replot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81" y="1246847"/>
            <a:ext cx="6247619" cy="4580952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Homepage</a:t>
            </a:r>
            <a:r>
              <a:rPr lang="en-US" altLang="zh-CN" dirty="0" smtClean="0"/>
              <a:t>: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www.gnuplot.info</a:t>
            </a:r>
            <a:endParaRPr lang="en-US" altLang="zh-CN" dirty="0" smtClean="0"/>
          </a:p>
          <a:p>
            <a:r>
              <a:rPr lang="en-US" altLang="zh-CN" dirty="0"/>
              <a:t>Manual: 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www.gnuplot.info/docs_5.0/gnuplot.pdf</a:t>
            </a:r>
            <a:endParaRPr lang="en-US" altLang="zh-CN" dirty="0" smtClean="0"/>
          </a:p>
          <a:p>
            <a:r>
              <a:rPr lang="en-US" altLang="zh-CN" dirty="0"/>
              <a:t>Chinese manual: </a:t>
            </a:r>
            <a:r>
              <a:rPr lang="en-US" altLang="zh-CN" dirty="0" smtClean="0">
                <a:hlinkClick r:id="rId4"/>
              </a:rPr>
              <a:t>http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www.baidu.com/link?url=2mSb4A857UiPCBUd6ha58FmSmtqMqoWyRrsh_PJN3Gk0F83BvxrNMqC5uFBQbU7MquYwe-EMalzBApcESS5H6NwP5xG8P1VgAgKrmxlHkhW&amp;wd=gnuplot&amp;issp=1&amp;f=8&amp;ie=utf-8&amp;tn=baiduhome_pg&amp;inputT=1862</a:t>
            </a:r>
            <a:endParaRPr lang="en-US" altLang="zh-CN" dirty="0" smtClean="0"/>
          </a:p>
          <a:p>
            <a:r>
              <a:rPr lang="en-US" altLang="zh-CN" dirty="0" smtClean="0"/>
              <a:t>Blog: </a:t>
            </a:r>
            <a:r>
              <a:rPr lang="en-US" altLang="zh-CN" dirty="0" smtClean="0">
                <a:hlinkClick r:id="rId5"/>
              </a:rPr>
              <a:t>http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blog.sciencenet.cn/blog-373392-535918.html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72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Figure plotting</a:t>
            </a:r>
          </a:p>
          <a:p>
            <a:pPr lvl="1"/>
            <a:r>
              <a:rPr lang="en-US" altLang="zh-CN" dirty="0" smtClean="0"/>
              <a:t>Excel or PowerPoint</a:t>
            </a:r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Gnuplot</a:t>
            </a:r>
            <a:endParaRPr lang="en-US" altLang="zh-CN" dirty="0"/>
          </a:p>
          <a:p>
            <a:r>
              <a:rPr lang="en-US" altLang="zh-CN" dirty="0" smtClean="0"/>
              <a:t>Graph drawing</a:t>
            </a:r>
            <a:endParaRPr lang="en-US" altLang="zh-CN" dirty="0"/>
          </a:p>
          <a:p>
            <a:pPr lvl="1"/>
            <a:r>
              <a:rPr lang="en-US" altLang="zh-CN" dirty="0" err="1" smtClean="0"/>
              <a:t>Dia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Visio</a:t>
            </a:r>
          </a:p>
          <a:p>
            <a:r>
              <a:rPr lang="en-US" altLang="zh-CN" dirty="0" smtClean="0"/>
              <a:t>Other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40" y="3898262"/>
            <a:ext cx="525000" cy="540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Dia</a:t>
            </a:r>
            <a:r>
              <a:rPr lang="en-US" altLang="zh-CN" dirty="0" smtClean="0"/>
              <a:t> </a:t>
            </a:r>
            <a:r>
              <a:rPr lang="en-US" altLang="zh-CN" dirty="0"/>
              <a:t>is an application for creating technical diagrams. Its interface and features are loosely patterned </a:t>
            </a:r>
            <a:r>
              <a:rPr lang="en-US" altLang="zh-CN" dirty="0" smtClean="0"/>
              <a:t>after the </a:t>
            </a:r>
            <a:r>
              <a:rPr lang="en-US" altLang="zh-CN" dirty="0"/>
              <a:t>Windows program Visio. Features of </a:t>
            </a:r>
            <a:r>
              <a:rPr lang="en-US" altLang="zh-CN" dirty="0" err="1"/>
              <a:t>Dia</a:t>
            </a:r>
            <a:r>
              <a:rPr lang="en-US" altLang="zh-CN" dirty="0"/>
              <a:t> include multiple-page printing, export to many </a:t>
            </a:r>
            <a:r>
              <a:rPr lang="en-US" altLang="zh-CN" dirty="0" smtClean="0"/>
              <a:t>formats (EPS</a:t>
            </a:r>
            <a:r>
              <a:rPr lang="en-US" altLang="zh-CN" dirty="0"/>
              <a:t>, SVG, CGM and PNG), and the ability to use custom shapes created by the user as simple </a:t>
            </a:r>
            <a:r>
              <a:rPr lang="en-US" altLang="zh-CN" dirty="0" smtClean="0"/>
              <a:t>XML descriptions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err="1" smtClean="0"/>
              <a:t>Dia</a:t>
            </a:r>
            <a:r>
              <a:rPr lang="en-US" altLang="zh-CN" dirty="0" smtClean="0"/>
              <a:t> </a:t>
            </a:r>
            <a:r>
              <a:rPr lang="en-US" altLang="zh-CN" dirty="0"/>
              <a:t>is useful for drawing UML diagrams, network maps, and flowcharts.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88201"/>
            <a:ext cx="6858000" cy="45910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23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Dia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19" y="1531661"/>
            <a:ext cx="8419161" cy="435133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33" y="938524"/>
            <a:ext cx="2533333" cy="49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37" y="527779"/>
            <a:ext cx="7009524" cy="58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31" y="2115493"/>
            <a:ext cx="5390476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Figure plotting</a:t>
            </a:r>
          </a:p>
          <a:p>
            <a:pPr lvl="1"/>
            <a:r>
              <a:rPr lang="en-US" altLang="zh-CN" dirty="0" smtClean="0"/>
              <a:t>Excel or PowerPoint</a:t>
            </a:r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Gnuplot</a:t>
            </a:r>
            <a:endParaRPr lang="en-US" altLang="zh-CN" dirty="0"/>
          </a:p>
          <a:p>
            <a:r>
              <a:rPr lang="en-US" altLang="zh-CN" dirty="0" smtClean="0"/>
              <a:t>Graph drawing</a:t>
            </a:r>
            <a:endParaRPr lang="en-US" altLang="zh-CN" dirty="0"/>
          </a:p>
          <a:p>
            <a:pPr lvl="1"/>
            <a:r>
              <a:rPr lang="en-US" altLang="zh-CN" dirty="0" err="1" smtClean="0"/>
              <a:t>Dia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Visio</a:t>
            </a:r>
          </a:p>
          <a:p>
            <a:r>
              <a:rPr lang="en-US" altLang="zh-CN" dirty="0" smtClean="0"/>
              <a:t>Other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4337957"/>
            <a:ext cx="540000" cy="540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7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 Microsoft Office </a:t>
            </a:r>
            <a:r>
              <a:rPr lang="en-US" altLang="zh-CN" dirty="0" smtClean="0"/>
              <a:t>Visio </a:t>
            </a:r>
            <a:r>
              <a:rPr lang="en-US" altLang="zh-CN" dirty="0"/>
              <a:t>is a diagramming and vector </a:t>
            </a:r>
            <a:r>
              <a:rPr lang="en-US" altLang="zh-CN" dirty="0" smtClean="0"/>
              <a:t>graphics application.</a:t>
            </a:r>
          </a:p>
          <a:p>
            <a:r>
              <a:rPr lang="en-US" altLang="zh-CN" dirty="0" smtClean="0"/>
              <a:t>Very powerful. Easy to use.</a:t>
            </a:r>
          </a:p>
          <a:p>
            <a:r>
              <a:rPr lang="en-US" altLang="zh-CN" dirty="0" smtClean="0"/>
              <a:t>But not free.</a:t>
            </a:r>
          </a:p>
          <a:p>
            <a:endParaRPr lang="en-US" altLang="zh-CN" dirty="0"/>
          </a:p>
          <a:p>
            <a:r>
              <a:rPr lang="en-US" altLang="zh-CN" dirty="0" smtClean="0"/>
              <a:t>Can not directly save as eps but use the same method as excel.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Visio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16410"/>
            <a:ext cx="10058400" cy="53605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16410"/>
            <a:ext cx="10058400" cy="5353189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5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Figure plotting</a:t>
            </a:r>
          </a:p>
          <a:p>
            <a:pPr lvl="1"/>
            <a:r>
              <a:rPr lang="en-US" altLang="zh-CN" dirty="0" smtClean="0"/>
              <a:t>Excel or PowerPoint</a:t>
            </a:r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Gnuplot</a:t>
            </a:r>
            <a:endParaRPr lang="en-US" altLang="zh-CN" dirty="0"/>
          </a:p>
          <a:p>
            <a:r>
              <a:rPr lang="en-US" altLang="zh-CN" dirty="0" smtClean="0"/>
              <a:t>Graph drawing</a:t>
            </a:r>
            <a:endParaRPr lang="en-US" altLang="zh-CN" dirty="0"/>
          </a:p>
          <a:p>
            <a:pPr lvl="1"/>
            <a:r>
              <a:rPr lang="en-US" altLang="zh-CN" dirty="0" err="1" smtClean="0"/>
              <a:t>Dia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Visio</a:t>
            </a:r>
          </a:p>
          <a:p>
            <a:r>
              <a:rPr lang="en-US" altLang="zh-CN" b="1" dirty="0" smtClean="0"/>
              <a:t>Other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6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3740"/>
            <a:ext cx="5238095" cy="27619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92783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TIP I</a:t>
            </a:r>
          </a:p>
          <a:p>
            <a:r>
              <a:rPr lang="en-US" altLang="zh-CN" dirty="0" smtClean="0"/>
              <a:t>Do not split one pie chart into more than 5 parts.</a:t>
            </a:r>
          </a:p>
          <a:p>
            <a:r>
              <a:rPr lang="en-US" altLang="zh-CN" dirty="0" smtClean="0"/>
              <a:t>To emphasize your key </a:t>
            </a:r>
            <a:r>
              <a:rPr lang="en-US" altLang="zh-CN" dirty="0" smtClean="0"/>
              <a:t>point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The biggest part is in the direction of 12 o’clock and the others are placed from big to small in counter clockwise.</a:t>
            </a:r>
          </a:p>
          <a:p>
            <a:pPr lvl="1"/>
            <a:r>
              <a:rPr lang="en-US" altLang="zh-CN" dirty="0"/>
              <a:t>The biggest part is in the direction of 12 o’clock and the others are placed from big to small in </a:t>
            </a:r>
            <a:r>
              <a:rPr lang="en-US" altLang="zh-CN" dirty="0" smtClean="0"/>
              <a:t>clockwise.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81" y="722983"/>
            <a:ext cx="5247619" cy="2771429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93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614" y="2663476"/>
            <a:ext cx="6194186" cy="2745650"/>
          </a:xfrm>
          <a:prstGeom prst="rect">
            <a:avLst/>
          </a:prstGeom>
        </p:spPr>
      </p:pic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114"/>
            <a:ext cx="3557693" cy="1918154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7" y="4581087"/>
            <a:ext cx="3320038" cy="18478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87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67981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TIP II</a:t>
            </a:r>
          </a:p>
          <a:p>
            <a:r>
              <a:rPr lang="en-US" altLang="zh-CN" dirty="0" smtClean="0"/>
              <a:t>In line chart, the dash line may divert the reader’s attention. So it is better to use solid line and different </a:t>
            </a:r>
            <a:r>
              <a:rPr lang="en-US" altLang="zh-CN" dirty="0" smtClean="0"/>
              <a:t>color.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TIP </a:t>
            </a:r>
            <a:r>
              <a:rPr lang="en-US" altLang="zh-CN" dirty="0" smtClean="0"/>
              <a:t>III</a:t>
            </a:r>
            <a:endParaRPr lang="en-US" altLang="zh-CN" dirty="0"/>
          </a:p>
          <a:p>
            <a:r>
              <a:rPr lang="en-US" altLang="zh-CN" dirty="0"/>
              <a:t>In scatter diagram, you can add the trend line to help reader understand the data</a:t>
            </a:r>
            <a:r>
              <a:rPr lang="en-US" altLang="zh-CN" dirty="0" smtClean="0"/>
              <a:t>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4" y="1448913"/>
            <a:ext cx="5247619" cy="25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84" y="4095537"/>
            <a:ext cx="5365649" cy="2556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0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/>
          <a:lstStyle/>
          <a:p>
            <a:r>
              <a:rPr lang="en-US" altLang="zh-CN" dirty="0" smtClean="0"/>
              <a:t>TIP IV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Organize the data according to </a:t>
            </a:r>
            <a:r>
              <a:rPr lang="en-US" altLang="zh-CN" dirty="0"/>
              <a:t>alphabetical </a:t>
            </a:r>
            <a:r>
              <a:rPr lang="en-US" altLang="zh-CN" dirty="0" smtClean="0"/>
              <a:t>order, size or significance.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51" y="2723294"/>
            <a:ext cx="5365649" cy="2556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7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77505" cy="4351338"/>
          </a:xfrm>
        </p:spPr>
        <p:txBody>
          <a:bodyPr/>
          <a:lstStyle/>
          <a:p>
            <a:r>
              <a:rPr lang="en-US" altLang="zh-CN" dirty="0" smtClean="0"/>
              <a:t>TIP V</a:t>
            </a:r>
          </a:p>
          <a:p>
            <a:r>
              <a:rPr lang="en-US" altLang="zh-CN" dirty="0" smtClean="0"/>
              <a:t>When you want to compare the data, choose an appropriate way.</a:t>
            </a:r>
          </a:p>
          <a:p>
            <a:endParaRPr lang="en-US" altLang="zh-CN" dirty="0"/>
          </a:p>
          <a:p>
            <a:r>
              <a:rPr lang="en-US" altLang="zh-CN" dirty="0" smtClean="0"/>
              <a:t>TIP VI</a:t>
            </a:r>
          </a:p>
          <a:p>
            <a:r>
              <a:rPr lang="en-US" altLang="zh-CN" dirty="0" smtClean="0"/>
              <a:t>Do not use the </a:t>
            </a:r>
            <a:r>
              <a:rPr lang="en-US" altLang="zh-CN" dirty="0" smtClean="0"/>
              <a:t>3D if you can display it in 2D, </a:t>
            </a:r>
            <a:r>
              <a:rPr lang="en-US" altLang="zh-CN" dirty="0" smtClean="0"/>
              <a:t>which may twist one’s perception and skew the data.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05" y="725419"/>
            <a:ext cx="5238095" cy="25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05" y="3826186"/>
            <a:ext cx="5238095" cy="248571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3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82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Figure plotting</a:t>
            </a:r>
          </a:p>
          <a:p>
            <a:pPr lvl="1"/>
            <a:r>
              <a:rPr lang="en-US" altLang="zh-CN" dirty="0" smtClean="0"/>
              <a:t>Excel or PowerPoint</a:t>
            </a:r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Gnuplot</a:t>
            </a:r>
            <a:endParaRPr lang="en-US" altLang="zh-CN" dirty="0"/>
          </a:p>
          <a:p>
            <a:r>
              <a:rPr lang="en-US" altLang="zh-CN" dirty="0" smtClean="0"/>
              <a:t>Graph drawing</a:t>
            </a:r>
            <a:endParaRPr lang="en-US" altLang="zh-CN" dirty="0"/>
          </a:p>
          <a:p>
            <a:pPr lvl="1"/>
            <a:r>
              <a:rPr lang="en-US" altLang="zh-CN" dirty="0" err="1" smtClean="0"/>
              <a:t>Dia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Visio</a:t>
            </a:r>
          </a:p>
          <a:p>
            <a:r>
              <a:rPr lang="en-US" altLang="zh-CN" dirty="0" smtClean="0"/>
              <a:t>Other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42" y="2170134"/>
            <a:ext cx="540000" cy="5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257" y="2170134"/>
            <a:ext cx="540000" cy="5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4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Excel/PowerPoint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1036581"/>
              </p:ext>
            </p:extLst>
          </p:nvPr>
        </p:nvGraphicFramePr>
        <p:xfrm>
          <a:off x="3592285" y="1612301"/>
          <a:ext cx="4859384" cy="4762844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298452"/>
                <a:gridCol w="1276320"/>
                <a:gridCol w="1365662"/>
                <a:gridCol w="918950"/>
              </a:tblGrid>
              <a:tr h="455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400" baseline="0" dirty="0">
                          <a:effectLst/>
                        </a:rPr>
                        <a:t>pattern</a:t>
                      </a:r>
                      <a:endParaRPr lang="en-US" sz="1600" b="1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400" baseline="0" dirty="0">
                          <a:effectLst/>
                        </a:rPr>
                        <a:t>distinct pairs</a:t>
                      </a:r>
                      <a:endParaRPr lang="en-US" sz="1600" b="1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400" baseline="0">
                          <a:effectLst/>
                        </a:rPr>
                        <a:t>total pairs</a:t>
                      </a:r>
                      <a:endParaRPr lang="en-US" sz="1600" b="1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400" baseline="0" dirty="0">
                          <a:effectLst/>
                        </a:rPr>
                        <a:t>ratio</a:t>
                      </a:r>
                      <a:endParaRPr lang="en-US" sz="1600" b="1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because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64498441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273076677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0.236192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lead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19136313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45027909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0.424988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give rise to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1338256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1875176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0.71367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thus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6832754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15508508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0.440581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due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20140291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75298111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0.267474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effect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1577794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2638447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0.598001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 dirty="0">
                          <a:effectLst/>
                        </a:rPr>
                        <a:t>hence </a:t>
                      </a:r>
                      <a:endParaRPr lang="en-US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2858655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4360134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0.655635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inasmuch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203198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247224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0.821919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reason for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1052076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1445403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0.727877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owing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1475083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2134045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0.691215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therefore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4891721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10627384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0.460294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result from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10276628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23107356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0.444734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bring on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860554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1226141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0.701839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consequence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2378598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3247347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0.732474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include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4153800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8190629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0.507141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>
                          <a:effectLst/>
                        </a:rPr>
                        <a:t>cause </a:t>
                      </a:r>
                      <a:endParaRPr lang="en-US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31487116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95947244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0.328171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400" baseline="0" dirty="0">
                          <a:effectLst/>
                        </a:rPr>
                        <a:t>if </a:t>
                      </a:r>
                      <a:endParaRPr lang="en-US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>
                          <a:effectLst/>
                        </a:rPr>
                        <a:t>27925879</a:t>
                      </a:r>
                      <a:endParaRPr lang="en-US" altLang="zh-CN" sz="1600" b="0" i="0" u="none" strike="noStrike" kern="1400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169684928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kern="1400" baseline="0" dirty="0">
                          <a:effectLst/>
                        </a:rPr>
                        <a:t>0.164575</a:t>
                      </a:r>
                      <a:endParaRPr lang="en-US" altLang="zh-CN" sz="1600" b="0" i="0" u="none" strike="noStrike" kern="1400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25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Excel/PowerPoint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Plot the figure:</a:t>
            </a:r>
          </a:p>
          <a:p>
            <a:pPr lvl="1"/>
            <a:r>
              <a:rPr lang="en-US" altLang="zh-CN" dirty="0" smtClean="0"/>
              <a:t>Combine the histogram with line chart</a:t>
            </a:r>
          </a:p>
          <a:p>
            <a:pPr lvl="1"/>
            <a:r>
              <a:rPr lang="en-US" altLang="zh-CN" dirty="0" smtClean="0"/>
              <a:t>Y-axis: Logarithmic scale</a:t>
            </a:r>
          </a:p>
          <a:p>
            <a:pPr lvl="1"/>
            <a:r>
              <a:rPr lang="en-US" altLang="zh-CN" dirty="0" smtClean="0"/>
              <a:t>X-axis: Font-style</a:t>
            </a:r>
          </a:p>
          <a:p>
            <a:pPr lvl="1"/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Convert to eps</a:t>
            </a:r>
          </a:p>
          <a:p>
            <a:r>
              <a:rPr lang="en-US" altLang="zh-CN" dirty="0" smtClean="0"/>
              <a:t>Crop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86" y="3010037"/>
            <a:ext cx="6753619" cy="255474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Excel/PowerPoint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479331" cy="4351338"/>
          </a:xfrm>
        </p:spPr>
        <p:txBody>
          <a:bodyPr/>
          <a:lstStyle/>
          <a:p>
            <a:r>
              <a:rPr lang="en-US" altLang="zh-CN" dirty="0" smtClean="0"/>
              <a:t>Convert to eps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Control Panel -&gt; Check </a:t>
            </a:r>
            <a:r>
              <a:rPr lang="en-US" altLang="zh-CN" dirty="0"/>
              <a:t>the equipment and the </a:t>
            </a:r>
            <a:r>
              <a:rPr lang="en-US" altLang="zh-CN" dirty="0" smtClean="0"/>
              <a:t>printer</a:t>
            </a:r>
          </a:p>
          <a:p>
            <a:pPr lvl="1"/>
            <a:r>
              <a:rPr lang="en-US" altLang="zh-CN" dirty="0" smtClean="0"/>
              <a:t>Add printer</a:t>
            </a:r>
          </a:p>
          <a:p>
            <a:pPr lvl="1"/>
            <a:r>
              <a:rPr lang="en-US" altLang="zh-CN" dirty="0" smtClean="0"/>
              <a:t>Manually add printer</a:t>
            </a:r>
          </a:p>
          <a:p>
            <a:pPr lvl="1"/>
            <a:r>
              <a:rPr lang="en-US" altLang="zh-CN" dirty="0" smtClean="0"/>
              <a:t>Print to file</a:t>
            </a:r>
          </a:p>
          <a:p>
            <a:pPr lvl="1"/>
            <a:r>
              <a:rPr lang="en-US" altLang="zh-CN" dirty="0" smtClean="0"/>
              <a:t>Choose manufacturer Generic and printer MS Publisher </a:t>
            </a:r>
            <a:r>
              <a:rPr lang="en-US" altLang="zh-CN" dirty="0" err="1" smtClean="0"/>
              <a:t>Imagesetter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Print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7" y="1464560"/>
            <a:ext cx="6818590" cy="47722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48" y="1455223"/>
            <a:ext cx="6831930" cy="47815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48" y="1455223"/>
            <a:ext cx="5981700" cy="4781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48" y="1471678"/>
            <a:ext cx="5981700" cy="47815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48" y="1468436"/>
            <a:ext cx="5981700" cy="4781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54" y="1471678"/>
            <a:ext cx="6808418" cy="47650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20" y="145774"/>
            <a:ext cx="9454730" cy="653601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25" y="1448106"/>
            <a:ext cx="6536012" cy="447855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22" y="1137995"/>
            <a:ext cx="9915525" cy="44005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86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Excel/PowerPoint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63228" cy="4351338"/>
          </a:xfrm>
        </p:spPr>
        <p:txBody>
          <a:bodyPr/>
          <a:lstStyle/>
          <a:p>
            <a:r>
              <a:rPr lang="en-US" altLang="zh-CN" dirty="0" smtClean="0"/>
              <a:t>Crop(</a:t>
            </a:r>
            <a:r>
              <a:rPr lang="en-US" altLang="zh-CN" dirty="0" err="1" smtClean="0"/>
              <a:t>Gsview</a:t>
            </a:r>
            <a:r>
              <a:rPr lang="en-US" altLang="zh-CN" dirty="0" smtClean="0"/>
              <a:t>):</a:t>
            </a:r>
          </a:p>
          <a:p>
            <a:pPr lvl="1"/>
            <a:r>
              <a:rPr lang="en-US" altLang="zh-CN" dirty="0" smtClean="0"/>
              <a:t>Media -&gt; A4</a:t>
            </a:r>
            <a:endParaRPr lang="en-US" altLang="zh-CN" dirty="0"/>
          </a:p>
          <a:p>
            <a:pPr lvl="1"/>
            <a:r>
              <a:rPr lang="en-US" altLang="zh-CN" dirty="0" smtClean="0"/>
              <a:t>Options -&gt; Show Bounding Box</a:t>
            </a:r>
          </a:p>
          <a:p>
            <a:pPr lvl="1"/>
            <a:r>
              <a:rPr lang="en-US" altLang="zh-CN" dirty="0" smtClean="0"/>
              <a:t>File -&gt; PS to EPS</a:t>
            </a:r>
          </a:p>
          <a:p>
            <a:pPr lvl="1"/>
            <a:r>
              <a:rPr lang="en-US" altLang="zh-CN" dirty="0" smtClean="0"/>
              <a:t>Calibrate the corner:</a:t>
            </a:r>
          </a:p>
          <a:p>
            <a:pPr lvl="2"/>
            <a:r>
              <a:rPr lang="en-US" altLang="zh-CN" dirty="0" smtClean="0"/>
              <a:t>Left-up</a:t>
            </a:r>
          </a:p>
          <a:p>
            <a:pPr lvl="2"/>
            <a:r>
              <a:rPr lang="en-US" altLang="zh-CN" dirty="0" smtClean="0"/>
              <a:t>Left-bottom</a:t>
            </a:r>
          </a:p>
          <a:p>
            <a:pPr lvl="2"/>
            <a:r>
              <a:rPr lang="en-US" altLang="zh-CN" dirty="0" smtClean="0"/>
              <a:t>Right-bottom</a:t>
            </a:r>
          </a:p>
          <a:p>
            <a:pPr lvl="2"/>
            <a:r>
              <a:rPr lang="en-US" altLang="zh-CN" dirty="0" smtClean="0"/>
              <a:t>Right-up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64" y="1690688"/>
            <a:ext cx="720000" cy="7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76" y="1306098"/>
            <a:ext cx="4219575" cy="3981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00" y="823774"/>
            <a:ext cx="10058400" cy="53531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76" y="1306098"/>
            <a:ext cx="3619500" cy="432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76" y="1306098"/>
            <a:ext cx="3714750" cy="4200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76" y="2410688"/>
            <a:ext cx="3695700" cy="1533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28" y="816109"/>
            <a:ext cx="6187645" cy="57021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28" y="808834"/>
            <a:ext cx="6195539" cy="57094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28" y="808834"/>
            <a:ext cx="6195539" cy="57094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76" y="769065"/>
            <a:ext cx="6200897" cy="57143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52" y="809047"/>
            <a:ext cx="10058400" cy="5367916"/>
          </a:xfrm>
          <a:prstGeom prst="rect">
            <a:avLst/>
          </a:prstGeom>
        </p:spPr>
      </p:pic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9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Figure plotting</a:t>
            </a:r>
          </a:p>
          <a:p>
            <a:pPr lvl="1"/>
            <a:r>
              <a:rPr lang="en-US" altLang="zh-CN" dirty="0" smtClean="0"/>
              <a:t>Excel or PowerPoint</a:t>
            </a:r>
          </a:p>
          <a:p>
            <a:pPr lvl="1"/>
            <a:r>
              <a:rPr lang="en-US" altLang="zh-CN" b="1" dirty="0" err="1" smtClean="0"/>
              <a:t>Matlab</a:t>
            </a:r>
            <a:endParaRPr lang="en-US" altLang="zh-CN" b="1" dirty="0" smtClean="0"/>
          </a:p>
          <a:p>
            <a:pPr lvl="1"/>
            <a:r>
              <a:rPr lang="en-US" altLang="zh-CN" dirty="0" err="1" smtClean="0"/>
              <a:t>Gnuplot</a:t>
            </a:r>
            <a:endParaRPr lang="en-US" altLang="zh-CN" dirty="0"/>
          </a:p>
          <a:p>
            <a:r>
              <a:rPr lang="en-US" altLang="zh-CN" dirty="0" smtClean="0"/>
              <a:t>Graph drawing</a:t>
            </a:r>
            <a:endParaRPr lang="en-US" altLang="zh-CN" dirty="0"/>
          </a:p>
          <a:p>
            <a:pPr lvl="1"/>
            <a:r>
              <a:rPr lang="en-US" altLang="zh-CN" dirty="0" err="1" smtClean="0"/>
              <a:t>Dia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Visio</a:t>
            </a:r>
          </a:p>
          <a:p>
            <a:r>
              <a:rPr lang="en-US" altLang="zh-CN" dirty="0" smtClean="0"/>
              <a:t>Other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25" y="2548959"/>
            <a:ext cx="540000" cy="540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427E-1568-4F48-8927-2BAA1022DF9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30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1104</Words>
  <Application>Microsoft Office PowerPoint</Application>
  <PresentationFormat>宽屏</PresentationFormat>
  <Paragraphs>376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宋体</vt:lpstr>
      <vt:lpstr>Arial</vt:lpstr>
      <vt:lpstr>Calibri</vt:lpstr>
      <vt:lpstr>Calibri Light</vt:lpstr>
      <vt:lpstr>Office 主题</vt:lpstr>
      <vt:lpstr>A Tutorial: Figure Plotting and graph Drawing for Research Paper Writing</vt:lpstr>
      <vt:lpstr>Example</vt:lpstr>
      <vt:lpstr>Example</vt:lpstr>
      <vt:lpstr>Outline</vt:lpstr>
      <vt:lpstr>Excel/PowerPoint</vt:lpstr>
      <vt:lpstr>Excel/PowerPoint</vt:lpstr>
      <vt:lpstr>Excel/PowerPoint</vt:lpstr>
      <vt:lpstr>Excel/PowerPoint</vt:lpstr>
      <vt:lpstr>Outline</vt:lpstr>
      <vt:lpstr>Matlab</vt:lpstr>
      <vt:lpstr>Matlab</vt:lpstr>
      <vt:lpstr>Outline</vt:lpstr>
      <vt:lpstr>Gnuplot</vt:lpstr>
      <vt:lpstr>Gnuplot: commands</vt:lpstr>
      <vt:lpstr>Gnuplot: mathematical expression</vt:lpstr>
      <vt:lpstr>Gnuplot: a simple plotting</vt:lpstr>
      <vt:lpstr>Gnuplot: a simple plotting</vt:lpstr>
      <vt:lpstr>Gnuplot: line style</vt:lpstr>
      <vt:lpstr>Gnuplot: line style</vt:lpstr>
      <vt:lpstr>Gnuplot: my plot(1)</vt:lpstr>
      <vt:lpstr>Gnuplot: my plot(2)</vt:lpstr>
      <vt:lpstr>References</vt:lpstr>
      <vt:lpstr>Outline</vt:lpstr>
      <vt:lpstr>Dia</vt:lpstr>
      <vt:lpstr>Dia</vt:lpstr>
      <vt:lpstr>Outline</vt:lpstr>
      <vt:lpstr>Visio</vt:lpstr>
      <vt:lpstr>Outline</vt:lpstr>
      <vt:lpstr>Other</vt:lpstr>
      <vt:lpstr>Other</vt:lpstr>
      <vt:lpstr>Other</vt:lpstr>
      <vt:lpstr>Other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Tutorial: Figure Plotting and graph Drawing for Research Paper Writing</dc:title>
  <dc:creator>user</dc:creator>
  <cp:lastModifiedBy>user</cp:lastModifiedBy>
  <cp:revision>63</cp:revision>
  <dcterms:created xsi:type="dcterms:W3CDTF">2015-02-28T11:16:15Z</dcterms:created>
  <dcterms:modified xsi:type="dcterms:W3CDTF">2015-03-05T11:14:41Z</dcterms:modified>
</cp:coreProperties>
</file>